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6" r:id="rId3"/>
    <p:sldId id="260" r:id="rId4"/>
    <p:sldId id="261" r:id="rId5"/>
    <p:sldId id="263" r:id="rId6"/>
    <p:sldId id="259" r:id="rId7"/>
    <p:sldId id="264" r:id="rId8"/>
    <p:sldId id="265" r:id="rId9"/>
    <p:sldId id="271" r:id="rId10"/>
    <p:sldId id="266" r:id="rId11"/>
    <p:sldId id="267" r:id="rId12"/>
    <p:sldId id="268" r:id="rId13"/>
    <p:sldId id="270" r:id="rId14"/>
    <p:sldId id="272" r:id="rId15"/>
    <p:sldId id="269" r:id="rId16"/>
    <p:sldId id="257" r:id="rId1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3399"/>
    <a:srgbClr val="FF3300"/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259C-BEC8-4C51-954D-D6BB77384FC7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CE92-6080-4C94-A5D9-7066634D3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multistable</a:t>
            </a:r>
            <a:r>
              <a:rPr lang="en-US" baseline="0" dirty="0" smtClean="0"/>
              <a:t>		Causes: Culture in every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Causes: Senses deceive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Term: “Beauty”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Confusion   		Aspects: rhetorical 		Causes: Incommensurability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Definitions: seductive</a:t>
            </a:r>
            <a:r>
              <a:rPr lang="en-US" baseline="0" dirty="0" smtClean="0"/>
              <a:t> details</a:t>
            </a:r>
            <a:r>
              <a:rPr lang="en-US" dirty="0" smtClean="0"/>
              <a:t>	Aspects: 		Causes: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Definitions: abstraction		Aspects:</a:t>
            </a:r>
            <a:r>
              <a:rPr lang="en-US" baseline="0" dirty="0" smtClean="0"/>
              <a:t> subjunctive</a:t>
            </a:r>
            <a:r>
              <a:rPr lang="en-US" dirty="0" smtClean="0"/>
              <a:t>	Causes: </a:t>
            </a:r>
            <a:r>
              <a:rPr lang="en-US" i="1" dirty="0" smtClean="0"/>
              <a:t>mimesis</a:t>
            </a:r>
            <a:r>
              <a:rPr lang="en-US" i="0" dirty="0" smtClean="0"/>
              <a:t> is imperfect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distortion;</a:t>
            </a:r>
            <a:r>
              <a:rPr lang="en-US" baseline="0" dirty="0" smtClean="0"/>
              <a:t> multiple meanings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simulacrum		Aspects: separates from </a:t>
            </a:r>
            <a:r>
              <a:rPr lang="en-US" smtClean="0"/>
              <a:t>the real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Causes: language and thought are metaphorical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Aspects: invokes opportunity</a:t>
            </a:r>
            <a:r>
              <a:rPr lang="en-US" baseline="0" dirty="0" smtClean="0"/>
              <a:t> for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CE92-6080-4C94-A5D9-7066634D3E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720B-7271-43DA-8969-4AFBD37765E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20A3-D7E3-478A-8FC2-56D37C0B8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PhD\Dissertation\Comprehensive%20Exams\Oral%20Exam\Videos\Interactive%203D%20Operating%20Room.wmv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willey.YOUR-727A0A4E7C\Desktop\Powering%20the%20Cell%20%20Mitochondria.wmv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PhD\Dissertation\Comprehensive%20Exams\Oral%20Exam\Videos\Beating%20Human%20Heart%20-%20Bing%20Videos32.wmv" TargetMode="External"/><Relationship Id="rId1" Type="http://schemas.openxmlformats.org/officeDocument/2006/relationships/video" Target="file:///E:\PhD\Dissertation\Comprehensive%20Exams\Oral%20Exam\Videos\Human%20Heart%20Functioning%203D%20Model%20-%20Bing%20Videos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0"/>
            <a:ext cx="753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524000"/>
            <a:ext cx="891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524000"/>
            <a:ext cx="627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B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524000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U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9968">
            <a:off x="6742885" y="196000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S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524000"/>
            <a:ext cx="853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8567">
            <a:off x="6322391" y="1727537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U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806" y="1524000"/>
            <a:ext cx="359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I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524000"/>
            <a:ext cx="856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G</a:t>
            </a:r>
            <a:endParaRPr lang="en-US" sz="6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209800"/>
            <a:ext cx="4431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8000" b="1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581400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And the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Imag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en-US" dirty="0" smtClean="0">
                <a:solidFill>
                  <a:srgbClr val="00B0F0"/>
                </a:solidFill>
                <a:latin typeface="Century Gothic" pitchFamily="34" charset="0"/>
              </a:rPr>
              <a:t>in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ing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of the Real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96000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entury Gothic" pitchFamily="34" charset="0"/>
              </a:rPr>
              <a:t>Curtis </a:t>
            </a:r>
            <a:r>
              <a:rPr lang="en-US" sz="1400" dirty="0" err="1" smtClean="0">
                <a:solidFill>
                  <a:srgbClr val="00B0F0"/>
                </a:solidFill>
                <a:latin typeface="Century Gothic" pitchFamily="34" charset="0"/>
              </a:rPr>
              <a:t>Newbold</a:t>
            </a:r>
            <a:r>
              <a:rPr lang="en-US" sz="1400" dirty="0" smtClean="0">
                <a:solidFill>
                  <a:srgbClr val="00B0F0"/>
                </a:solidFill>
                <a:latin typeface="Century Gothic" pitchFamily="34" charset="0"/>
              </a:rPr>
              <a:t> – April 4, 2011</a:t>
            </a:r>
            <a:endParaRPr lang="en-US" sz="14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1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5" name="Picture 24" descr="Vog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81200"/>
            <a:ext cx="4133850" cy="2733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71600" y="1600200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Basket (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basketane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5446" y="160020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Rotor (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rotane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1078" y="4800600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Wheel (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roxatane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4800600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Chain(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catenane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" name="Picture 29" descr="double_hel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3314700" cy="2209800"/>
          </a:xfrm>
          <a:prstGeom prst="rect">
            <a:avLst/>
          </a:prstGeom>
        </p:spPr>
      </p:pic>
      <p:pic>
        <p:nvPicPr>
          <p:cNvPr id="31" name="Picture 30" descr="StringThe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524000"/>
            <a:ext cx="3276600" cy="2209800"/>
          </a:xfrm>
          <a:prstGeom prst="rect">
            <a:avLst/>
          </a:prstGeom>
        </p:spPr>
      </p:pic>
      <p:pic>
        <p:nvPicPr>
          <p:cNvPr id="32" name="Picture 31" descr="Wormho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733800"/>
            <a:ext cx="3276600" cy="2038350"/>
          </a:xfrm>
          <a:prstGeom prst="rect">
            <a:avLst/>
          </a:prstGeom>
        </p:spPr>
      </p:pic>
      <p:pic>
        <p:nvPicPr>
          <p:cNvPr id="33" name="Picture 32" descr="ElectronClou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3733800"/>
            <a:ext cx="3429000" cy="2057400"/>
          </a:xfrm>
          <a:prstGeom prst="rect">
            <a:avLst/>
          </a:prstGeom>
        </p:spPr>
      </p:pic>
      <p:pic>
        <p:nvPicPr>
          <p:cNvPr id="35" name="Picture 34" descr="ManAsIndustrialPalace_FritzKah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838200"/>
            <a:ext cx="2523010" cy="5029200"/>
          </a:xfrm>
          <a:prstGeom prst="rect">
            <a:avLst/>
          </a:prstGeom>
        </p:spPr>
      </p:pic>
      <p:pic>
        <p:nvPicPr>
          <p:cNvPr id="36" name="Picture 35" descr="LiverAsStorehouse_Lehrtaf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2286000"/>
            <a:ext cx="3296093" cy="2362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5943600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“Man as Industrial Palace”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4724400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“Liver as Storehouse”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7" grpId="0"/>
      <p:bldP spid="37" grpId="1"/>
      <p:bldP spid="38" grpId="0"/>
      <p:bldP spid="38" grpId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2" name="Interactive 3D Operating Roo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905000"/>
            <a:ext cx="3962400" cy="304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11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9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6" name="Picture 35" descr="necker_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1526102" cy="1536700"/>
          </a:xfrm>
          <a:prstGeom prst="rect">
            <a:avLst/>
          </a:prstGeom>
        </p:spPr>
      </p:pic>
      <p:pic>
        <p:nvPicPr>
          <p:cNvPr id="38" name="Picture 37" descr="WifeMotherIn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209800"/>
            <a:ext cx="1800225" cy="2486025"/>
          </a:xfrm>
          <a:prstGeom prst="rect">
            <a:avLst/>
          </a:prstGeom>
        </p:spPr>
      </p:pic>
      <p:pic>
        <p:nvPicPr>
          <p:cNvPr id="39" name="Picture 38" descr="Duck-Rabb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743200"/>
            <a:ext cx="2315281" cy="1447800"/>
          </a:xfrm>
          <a:prstGeom prst="rect">
            <a:avLst/>
          </a:prstGeom>
        </p:spPr>
      </p:pic>
      <p:pic>
        <p:nvPicPr>
          <p:cNvPr id="40" name="Picture 39" descr="StemCellHarv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838200"/>
            <a:ext cx="3048000" cy="3048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" y="3964900"/>
            <a:ext cx="5943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photograph paradox can…be seen as the co-existence of two messages, the one without a code (the photographic analogue), the other with a code (the ‘art’, or the treatment, or the ‘writing’, or the rhetoric, of the photograph); structurally, the paradox is clearly not the collusion of a denoted message and a connoted message…, it is that here the connoted (or coded) message develops on the basis of a message </a:t>
            </a:r>
            <a:r>
              <a:rPr lang="en-US" sz="1400" i="1" dirty="0" smtClean="0">
                <a:solidFill>
                  <a:schemeClr val="bg1"/>
                </a:solidFill>
              </a:rPr>
              <a:t>without a code</a:t>
            </a:r>
            <a:r>
              <a:rPr lang="en-US" sz="1400" dirty="0" smtClean="0">
                <a:solidFill>
                  <a:schemeClr val="bg1"/>
                </a:solidFill>
              </a:rPr>
              <a:t>. This structural paradox coincides with an ethical paradox: when one wants to be ‘neutral’, ‘objective,’ one strives to copy reality meticulously, as though the analogical were a factor of resistance against the investment of values; how then can the photograph be at once ‘objective’ and ‘invested’, natural, and cultural? </a:t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		-Roland Barthes, “The Photographic Message</a:t>
            </a:r>
          </a:p>
          <a:p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4267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“Even efficient knowledge may be rejected because of the way its acquisition disturbs important social values.”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			-Paul </a:t>
            </a:r>
            <a:r>
              <a:rPr lang="en-US" sz="1400" dirty="0" err="1" smtClean="0">
                <a:solidFill>
                  <a:schemeClr val="bg1"/>
                </a:solidFill>
              </a:rPr>
              <a:t>Feyerabend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</a:rPr>
              <a:t>Farewell to Reason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5191" y="60476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culture in every image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9295" y="1219200"/>
            <a:ext cx="1469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Stem Cell Harvest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44" grpId="0"/>
      <p:bldP spid="45" grpId="0"/>
      <p:bldP spid="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75191" y="60476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culture in every image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2667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Visual ambiguity is the degree to which multiple interpretations, removal from the authenticity of the referent, or possibility for action and choice is present.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13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5191" y="60476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culture in every image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6" name="Picture 35" descr="Punctum_Bad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3048000" cy="2105025"/>
          </a:xfrm>
          <a:prstGeom prst="rect">
            <a:avLst/>
          </a:prstGeom>
        </p:spPr>
      </p:pic>
      <p:pic>
        <p:nvPicPr>
          <p:cNvPr id="37" name="Picture 36" descr="Punctum_AboutToD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962400"/>
            <a:ext cx="3048000" cy="2286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9600" y="144780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Century Gothic" pitchFamily="34" charset="0"/>
              </a:rPr>
              <a:t>Punctum</a:t>
            </a:r>
            <a:endParaRPr lang="en-US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26928" y="23138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66FF33"/>
                </a:solidFill>
                <a:latin typeface="Century Gothic" pitchFamily="34" charset="0"/>
              </a:rPr>
              <a:t>punctum</a:t>
            </a:r>
            <a:endParaRPr lang="en-US" sz="1200" i="1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pic>
        <p:nvPicPr>
          <p:cNvPr id="40" name="Picture 39" descr="Modality_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362200"/>
            <a:ext cx="1847850" cy="24669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48200" y="25146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Modality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35057" y="2466201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modality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pic>
        <p:nvPicPr>
          <p:cNvPr id="43" name="Picture 42" descr="Noise_Di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1981200"/>
            <a:ext cx="2991523" cy="25276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66800" y="28956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Noise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6813" y="26186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noise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1" grpId="0"/>
      <p:bldP spid="41" grpId="1"/>
      <p:bldP spid="42" grpId="0"/>
      <p:bldP spid="42" grpId="1"/>
      <p:bldP spid="44" grpId="0"/>
      <p:bldP spid="47" grpId="0"/>
      <p:bldP spid="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5191" y="60476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culture in every image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26928" y="23138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66FF33"/>
                </a:solidFill>
                <a:latin typeface="Century Gothic" pitchFamily="34" charset="0"/>
              </a:rPr>
              <a:t>punctum</a:t>
            </a:r>
            <a:endParaRPr lang="en-US" sz="1200" i="1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35057" y="2466201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modality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26813" y="26186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noise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90600" y="26670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“There is more entropy in the real world than there is in your computer. That’s just the way it is.”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	-Sherry </a:t>
            </a:r>
            <a:r>
              <a:rPr lang="en-US" sz="1400" dirty="0" err="1" smtClean="0">
                <a:solidFill>
                  <a:schemeClr val="bg1"/>
                </a:solidFill>
              </a:rPr>
              <a:t>Turkle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i="1" dirty="0" smtClean="0">
                <a:solidFill>
                  <a:schemeClr val="bg1"/>
                </a:solidFill>
              </a:rPr>
              <a:t>Simulation and Its Discontents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86208" y="3200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86208" y="5105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62800" y="5895201"/>
            <a:ext cx="19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thought is metaphorical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62800" y="4953000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promotes action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5191" y="60476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culture in every image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26928" y="23138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66FF33"/>
                </a:solidFill>
                <a:latin typeface="Century Gothic" pitchFamily="34" charset="0"/>
              </a:rPr>
              <a:t>punctum</a:t>
            </a:r>
            <a:endParaRPr lang="en-US" sz="1200" i="1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35057" y="2466201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modality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26813" y="26186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noise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8" name="Picture 37" descr="Diagram_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1905000" cy="1346200"/>
          </a:xfrm>
          <a:prstGeom prst="rect">
            <a:avLst/>
          </a:prstGeom>
        </p:spPr>
      </p:pic>
      <p:pic>
        <p:nvPicPr>
          <p:cNvPr id="39" name="Picture 38" descr="Diagram_Plant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00200"/>
            <a:ext cx="1752600" cy="1353884"/>
          </a:xfrm>
          <a:prstGeom prst="rect">
            <a:avLst/>
          </a:prstGeom>
        </p:spPr>
      </p:pic>
      <p:pic>
        <p:nvPicPr>
          <p:cNvPr id="40" name="Picture 39" descr="X-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1028700" cy="1371600"/>
          </a:xfrm>
          <a:prstGeom prst="rect">
            <a:avLst/>
          </a:prstGeom>
        </p:spPr>
      </p:pic>
      <p:pic>
        <p:nvPicPr>
          <p:cNvPr id="41" name="Picture 40" descr="Telescopic_Cosmolog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026" y="2971800"/>
            <a:ext cx="1321174" cy="1371600"/>
          </a:xfrm>
          <a:prstGeom prst="rect">
            <a:avLst/>
          </a:prstGeom>
        </p:spPr>
      </p:pic>
      <p:pic>
        <p:nvPicPr>
          <p:cNvPr id="42" name="Picture 41" descr="MolecularAnim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2971800"/>
            <a:ext cx="2590800" cy="1371600"/>
          </a:xfrm>
          <a:prstGeom prst="rect">
            <a:avLst/>
          </a:prstGeom>
        </p:spPr>
      </p:pic>
      <p:pic>
        <p:nvPicPr>
          <p:cNvPr id="43" name="Picture 42" descr="MolecularAnimation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1600200"/>
            <a:ext cx="3048000" cy="1351084"/>
          </a:xfrm>
          <a:prstGeom prst="rect">
            <a:avLst/>
          </a:prstGeom>
        </p:spPr>
      </p:pic>
      <p:pic>
        <p:nvPicPr>
          <p:cNvPr id="44" name="Picture 43" descr="Digital_Simul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2971800"/>
            <a:ext cx="1828800" cy="1371600"/>
          </a:xfrm>
          <a:prstGeom prst="rect">
            <a:avLst/>
          </a:prstGeom>
        </p:spPr>
      </p:pic>
      <p:pic>
        <p:nvPicPr>
          <p:cNvPr id="45" name="Picture 44" descr="CAT_Sc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343400"/>
            <a:ext cx="2052637" cy="1404436"/>
          </a:xfrm>
          <a:prstGeom prst="rect">
            <a:avLst/>
          </a:prstGeom>
        </p:spPr>
      </p:pic>
      <p:pic>
        <p:nvPicPr>
          <p:cNvPr id="46" name="Picture 45" descr="DopplerRad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7401" y="4340998"/>
            <a:ext cx="1752600" cy="1450202"/>
          </a:xfrm>
          <a:prstGeom prst="rect">
            <a:avLst/>
          </a:prstGeom>
        </p:spPr>
      </p:pic>
      <p:pic>
        <p:nvPicPr>
          <p:cNvPr id="47" name="Picture 46" descr="Telescopic_Su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0" y="4343400"/>
            <a:ext cx="2895600" cy="1427774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371600" y="2819400"/>
            <a:ext cx="4431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8000" b="1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76600" y="27432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Imaging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00400" y="275486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entury Gothic" pitchFamily="34" charset="0"/>
              </a:rPr>
              <a:t>Imagining</a:t>
            </a:r>
            <a:endParaRPr lang="en-US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5" grpId="1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“The process of visualization [is not] an effort to produce reality as it presents itself to the scientist, since science is not about copying nature and culture, but about revealing it.”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733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“Mimesis without expression is virtually impossible.”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495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“The human mind…seems eager to fill in the gaps and to make us see what we want to see”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94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-Luc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Pauwels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</a:rPr>
              <a:t>Visual Cultures of Science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visualization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produce reality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916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science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nature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culture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2133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revealing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Mimesis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733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expression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gaps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make us see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human mind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971800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Century Gothic" pitchFamily="34" charset="0"/>
              </a:rPr>
              <a:t>Ambiguity</a:t>
            </a:r>
            <a:endParaRPr lang="en-US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20" name="Picture 19" descr="RorschachInkblot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3200400" y="2364456"/>
            <a:ext cx="3048000" cy="2055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4800" y="304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 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000"/>
                            </p:stCondLst>
                            <p:childTnLst>
                              <p:par>
                                <p:cTn id="72" presetID="0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13333 -0.17778 " pathEditMode="relative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1 -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025 -0.06667 " pathEditMode="relative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00834 -0.06666 " pathEditMode="relative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2.96296E-6 L -0.20834 0.13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96296E-6 L 0.3 0.0731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3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3.7037E-6 L -0.14167 0.0842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3.7037E-6 L -0.225 0.2398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2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59259E-6 L 0.19583 0.117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5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2.59259E-6 L -3.33333E-6 -0.160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85185E-6 L 0.37083 -0.049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1"/>
      <p:bldP spid="6" grpId="2"/>
      <p:bldP spid="6" grpId="3"/>
      <p:bldP spid="7" grpId="1"/>
      <p:bldP spid="7" grpId="2"/>
      <p:bldP spid="7" grpId="3"/>
      <p:bldP spid="8" grpId="1"/>
      <p:bldP spid="8" grpId="2"/>
      <p:bldP spid="8" grpId="3"/>
      <p:bldP spid="9" grpId="1"/>
      <p:bldP spid="9" grpId="2"/>
      <p:bldP spid="9" grpId="3"/>
      <p:bldP spid="10" grpId="1"/>
      <p:bldP spid="10" grpId="2"/>
      <p:bldP spid="10" grpId="3"/>
      <p:bldP spid="11" grpId="1"/>
      <p:bldP spid="11" grpId="2"/>
      <p:bldP spid="11" grpId="3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wering the Cell  Mitochondr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60960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6208" y="42026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208" y="549806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19800"/>
            <a:ext cx="563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“Rigorous scientific models of how  biological processes occur”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019800"/>
            <a:ext cx="3357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“Our understanding is just exploding”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19800"/>
            <a:ext cx="678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The study of beauty “is key to unlocking bewildering…mysteries and secrets”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7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1" grpId="1"/>
      <p:bldP spid="13" grpId="0"/>
      <p:bldP spid="13" grpId="1"/>
      <p:bldP spid="14" grpId="0"/>
      <p:bldP spid="14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421880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523601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505200"/>
            <a:ext cx="29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“Obstruct the understanding”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886200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“Throw all into confusion”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7660" y="14478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Rhetoric &amp; Language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2" name="Picture 31" descr="FrancisBa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362200"/>
            <a:ext cx="2238375" cy="285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1" grpId="1"/>
      <p:bldP spid="23" grpId="0"/>
      <p:bldP spid="23" grpId="1"/>
      <p:bldP spid="23" grpId="2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" name="Picture 19" descr="SeductiveDetails_BiologyText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676400"/>
            <a:ext cx="2743200" cy="3493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uman Heart Functioning 3D Model - Bing Vide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05200" y="2667000"/>
            <a:ext cx="2667000" cy="2286000"/>
          </a:xfrm>
          <a:prstGeom prst="rect">
            <a:avLst/>
          </a:prstGeom>
          <a:ln w="25400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6" name="Beating Human Heart - Bing Videos3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85800" y="2667000"/>
            <a:ext cx="2667000" cy="2286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358140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MEANING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0287" y="2667000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ABSTRACT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167640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REAL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6254" y="312420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SIMULATION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2918" y="2133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IMAGE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397258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MULTIPLICITY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4295" y="4429780"/>
            <a:ext cx="30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REPRESENTATION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4649" y="4886980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AESTHETIC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7425" y="534418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CURIOSITY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012" y="1676400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A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0127" y="213360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2667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B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76744" y="3124200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I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2570" y="35814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G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4704" y="397258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U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4439960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I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7052" y="4897160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T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1116" y="5344180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entury Gothic" pitchFamily="34" charset="0"/>
              </a:rPr>
              <a:t>Y</a:t>
            </a:r>
            <a:endParaRPr lang="en-US" sz="2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400" y="3048000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en-US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5576" y="214378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IMESIS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2800" y="442978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  STORTED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3" grpId="0"/>
      <p:bldP spid="43" grpId="1"/>
      <p:bldP spid="46" grpId="0"/>
      <p:bldP spid="46" grpId="1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895600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Communication technologies “restructure consciousness, affecting [our] presence to the world and to [ourselves]and creating new interior distances within the psyche.”</a:t>
            </a:r>
          </a:p>
          <a:p>
            <a:endParaRPr lang="en-US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				-Walter 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Ong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8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 cmpd="sng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781800" y="-8930"/>
            <a:ext cx="2272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Am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[</a:t>
            </a:r>
            <a:r>
              <a:rPr lang="en-US" sz="900" dirty="0" smtClean="0">
                <a:solidFill>
                  <a:srgbClr val="00B0F0"/>
                </a:solidFill>
                <a:latin typeface="Century Gothic" pitchFamily="34" charset="0"/>
              </a:rPr>
              <a:t>BIG</a:t>
            </a:r>
            <a:r>
              <a:rPr lang="en-US" sz="5400" dirty="0" smtClean="0">
                <a:solidFill>
                  <a:srgbClr val="00B0F0"/>
                </a:solidFill>
                <a:latin typeface="Century Gothic" pitchFamily="34" charset="0"/>
              </a:rPr>
              <a:t>]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you</a:t>
            </a:r>
            <a:r>
              <a:rPr lang="en-US" sz="2000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2000" dirty="0" err="1" smtClean="0">
                <a:solidFill>
                  <a:srgbClr val="00B0F0"/>
                </a:solidFill>
                <a:latin typeface="Bradley Hand ITC" pitchFamily="66" charset="0"/>
              </a:rPr>
              <a:t>ity</a:t>
            </a:r>
            <a:endParaRPr lang="en-US" sz="2000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6208" y="1447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Definitions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208" y="41910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Aspects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208" y="54864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Causes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612" y="30480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  <a:latin typeface="Century Gothic" pitchFamily="34" charset="0"/>
              </a:rPr>
              <a:t>visual</a:t>
            </a:r>
            <a:endParaRPr lang="en-US" sz="14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6928" y="1676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beauty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495800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rhetorical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5742801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  <a:latin typeface="Century Gothic" pitchFamily="34" charset="0"/>
              </a:rPr>
              <a:t>incommensurability</a:t>
            </a:r>
            <a:endParaRPr lang="en-US" sz="12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6928" y="182880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confusion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6928" y="200900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seductive details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6482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subjunctive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6928" y="2161401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Century Gothic" pitchFamily="34" charset="0"/>
              </a:rPr>
              <a:t>multiplicity of meaning</a:t>
            </a:r>
            <a:endParaRPr lang="en-US" sz="12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04800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AMBIGUOUS</a:t>
            </a:r>
            <a:r>
              <a:rPr lang="en-US" sz="1600" b="1" dirty="0" smtClean="0">
                <a:solidFill>
                  <a:srgbClr val="66FF33"/>
                </a:solidFill>
                <a:latin typeface="Century Gothic" pitchFamily="34" charset="0"/>
              </a:rPr>
              <a:t>SCIENCE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8006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entury Gothic" pitchFamily="34" charset="0"/>
              </a:rPr>
              <a:t>separates from the real</a:t>
            </a:r>
            <a:endParaRPr lang="en-US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9" name="Picture 18" descr="DonaldEig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5791200" cy="2700963"/>
          </a:xfrm>
          <a:prstGeom prst="rect">
            <a:avLst/>
          </a:prstGeom>
        </p:spPr>
      </p:pic>
      <p:pic>
        <p:nvPicPr>
          <p:cNvPr id="20" name="Picture 19" descr="AtomicForceMicr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15740"/>
            <a:ext cx="2286000" cy="2308860"/>
          </a:xfrm>
          <a:prstGeom prst="rect">
            <a:avLst/>
          </a:prstGeom>
        </p:spPr>
      </p:pic>
      <p:pic>
        <p:nvPicPr>
          <p:cNvPr id="21" name="Picture 20" descr="I-B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038600"/>
            <a:ext cx="3527713" cy="2247900"/>
          </a:xfrm>
          <a:prstGeom prst="rect">
            <a:avLst/>
          </a:prstGeom>
        </p:spPr>
      </p:pic>
      <p:pic>
        <p:nvPicPr>
          <p:cNvPr id="22" name="Picture 21" descr="QuantumMir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990600"/>
            <a:ext cx="2286000" cy="1714500"/>
          </a:xfrm>
          <a:prstGeom prst="rect">
            <a:avLst/>
          </a:prstGeom>
        </p:spPr>
      </p:pic>
      <p:pic>
        <p:nvPicPr>
          <p:cNvPr id="23" name="Picture 22" descr="QuantumCorr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9961" y="990600"/>
            <a:ext cx="2189839" cy="1676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274320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Quantum Mirage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5119" y="2667000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Quantum Corral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6" name="Picture 25" descr="DynamicalBilliar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267201"/>
            <a:ext cx="2895962" cy="1524000"/>
          </a:xfrm>
          <a:prstGeom prst="rect">
            <a:avLst/>
          </a:prstGeom>
        </p:spPr>
      </p:pic>
      <p:pic>
        <p:nvPicPr>
          <p:cNvPr id="28" name="Picture 27" descr="Billiar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252912"/>
            <a:ext cx="2895600" cy="15382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0" y="58674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Dynamical Billiards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632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904</Words>
  <Application>Microsoft Office PowerPoint</Application>
  <PresentationFormat>On-screen Show (4:3)</PresentationFormat>
  <Paragraphs>394</Paragraphs>
  <Slides>16</Slides>
  <Notes>11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 Show 1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Curtis Newbold</dc:creator>
  <cp:lastModifiedBy>Curtis Newbold</cp:lastModifiedBy>
  <cp:revision>179</cp:revision>
  <dcterms:created xsi:type="dcterms:W3CDTF">2011-03-29T18:28:14Z</dcterms:created>
  <dcterms:modified xsi:type="dcterms:W3CDTF">2011-04-04T14:54:01Z</dcterms:modified>
</cp:coreProperties>
</file>