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2" r:id="rId2"/>
    <p:sldId id="256" r:id="rId3"/>
    <p:sldId id="260" r:id="rId4"/>
    <p:sldId id="261" r:id="rId5"/>
    <p:sldId id="263" r:id="rId6"/>
    <p:sldId id="259" r:id="rId7"/>
    <p:sldId id="264" r:id="rId8"/>
    <p:sldId id="265" r:id="rId9"/>
    <p:sldId id="271" r:id="rId10"/>
    <p:sldId id="266" r:id="rId11"/>
    <p:sldId id="267" r:id="rId12"/>
    <p:sldId id="268" r:id="rId13"/>
    <p:sldId id="270" r:id="rId14"/>
    <p:sldId id="272" r:id="rId15"/>
    <p:sldId id="269" r:id="rId16"/>
    <p:sldId id="257" r:id="rId17"/>
  </p:sldIdLst>
  <p:sldSz cx="9144000" cy="6858000" type="screen4x3"/>
  <p:notesSz cx="6858000" cy="9144000"/>
  <p:custShowLst>
    <p:custShow name="Custom Show 1" id="0">
      <p:sldLst>
        <p:sld r:id="rId2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FF3399"/>
    <a:srgbClr val="FF3300"/>
    <a:srgbClr val="FFFF00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33259C-BEC8-4C51-954D-D6BB77384FC7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CCE92-6080-4C94-A5D9-7066634D3E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CCE92-6080-4C94-A5D9-7066634D3E7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Definitions: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multistable</a:t>
            </a:r>
            <a:r>
              <a:rPr lang="en-US" baseline="0" dirty="0" smtClean="0"/>
              <a:t>		Causes: Culture in every image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CCE92-6080-4C94-A5D9-7066634D3E7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Causes: Senses deceive 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CCE92-6080-4C94-A5D9-7066634D3E7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Term: “Beauty”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CCE92-6080-4C94-A5D9-7066634D3E7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Definitions: Confusion   		Aspects: rhetorical 		Causes: Incommensurability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CCE92-6080-4C94-A5D9-7066634D3E7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Definitions: seductive</a:t>
            </a:r>
            <a:r>
              <a:rPr lang="en-US" baseline="0" dirty="0" smtClean="0"/>
              <a:t> details</a:t>
            </a:r>
            <a:r>
              <a:rPr lang="en-US" dirty="0" smtClean="0"/>
              <a:t>	Aspects: 		Causes: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CCE92-6080-4C94-A5D9-7066634D3E7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Definitions: abstraction		Aspects:</a:t>
            </a:r>
            <a:r>
              <a:rPr lang="en-US" baseline="0" dirty="0" smtClean="0"/>
              <a:t> subjunctive</a:t>
            </a:r>
            <a:r>
              <a:rPr lang="en-US" dirty="0" smtClean="0"/>
              <a:t>	Causes: </a:t>
            </a:r>
            <a:r>
              <a:rPr lang="en-US" i="1" dirty="0" smtClean="0"/>
              <a:t>mimesis</a:t>
            </a:r>
            <a:r>
              <a:rPr lang="en-US" i="0" dirty="0" smtClean="0"/>
              <a:t> is imperfect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CCE92-6080-4C94-A5D9-7066634D3E7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Definitions: distortion;</a:t>
            </a:r>
            <a:r>
              <a:rPr lang="en-US" baseline="0" dirty="0" smtClean="0"/>
              <a:t> multiple meanings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CCE92-6080-4C94-A5D9-7066634D3E7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Definitions: simulacrum		Aspects: separates from </a:t>
            </a:r>
            <a:r>
              <a:rPr lang="en-US" smtClean="0"/>
              <a:t>the real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CCE92-6080-4C94-A5D9-7066634D3E7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Causes: language and thought are metaphorical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CCE92-6080-4C94-A5D9-7066634D3E7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Aspects: invokes opportunity</a:t>
            </a:r>
            <a:r>
              <a:rPr lang="en-US" baseline="0" dirty="0" smtClean="0"/>
              <a:t> for 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CCE92-6080-4C94-A5D9-7066634D3E7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E720B-7271-43DA-8969-4AFBD37765E5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820A3-D7E3-478A-8FC2-56D37C0B8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E720B-7271-43DA-8969-4AFBD37765E5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820A3-D7E3-478A-8FC2-56D37C0B8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E720B-7271-43DA-8969-4AFBD37765E5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820A3-D7E3-478A-8FC2-56D37C0B8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E720B-7271-43DA-8969-4AFBD37765E5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820A3-D7E3-478A-8FC2-56D37C0B8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E720B-7271-43DA-8969-4AFBD37765E5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820A3-D7E3-478A-8FC2-56D37C0B8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E720B-7271-43DA-8969-4AFBD37765E5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820A3-D7E3-478A-8FC2-56D37C0B8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E720B-7271-43DA-8969-4AFBD37765E5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820A3-D7E3-478A-8FC2-56D37C0B8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E720B-7271-43DA-8969-4AFBD37765E5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820A3-D7E3-478A-8FC2-56D37C0B8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E720B-7271-43DA-8969-4AFBD37765E5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820A3-D7E3-478A-8FC2-56D37C0B8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E720B-7271-43DA-8969-4AFBD37765E5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820A3-D7E3-478A-8FC2-56D37C0B8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E720B-7271-43DA-8969-4AFBD37765E5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820A3-D7E3-478A-8FC2-56D37C0B8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E720B-7271-43DA-8969-4AFBD37765E5}" type="datetimeFigureOut">
              <a:rPr lang="en-US" smtClean="0"/>
              <a:pPr/>
              <a:t>4/4/2011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820A3-D7E3-478A-8FC2-56D37C0B8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gif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E:\PhD\Dissertation\Comprehensive%20Exams\Oral%20Exam\Videos\Interactive%203D%20Operating%20Room.wmv" TargetMode="Externa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pn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willey.YOUR-727A0A4E7C\Desktop\Powering%20the%20Cell%20%20Mitochondria.wmv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E:\PhD\Dissertation\Comprehensive%20Exams\Oral%20Exam\Videos\Beating%20Human%20Heart%20-%20Bing%20Videos32.wmv" TargetMode="External"/><Relationship Id="rId1" Type="http://schemas.openxmlformats.org/officeDocument/2006/relationships/video" Target="file:///E:\PhD\Dissertation\Comprehensive%20Exams\Oral%20Exam\Videos\Human%20Heart%20Functioning%203D%20Model%20-%20Bing%20Videos.wmv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1524000"/>
            <a:ext cx="7537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Century Gothic" pitchFamily="34" charset="0"/>
              </a:rPr>
              <a:t>A</a:t>
            </a:r>
            <a:endParaRPr lang="en-US" sz="60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9400" y="1524000"/>
            <a:ext cx="8915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Century Gothic" pitchFamily="34" charset="0"/>
              </a:rPr>
              <a:t>M</a:t>
            </a:r>
            <a:endParaRPr lang="en-US" sz="60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5200" y="1524000"/>
            <a:ext cx="6270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Century Gothic" pitchFamily="34" charset="0"/>
              </a:rPr>
              <a:t>B</a:t>
            </a:r>
            <a:endParaRPr lang="en-US" sz="60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0600" y="1524000"/>
            <a:ext cx="6880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Century Gothic" pitchFamily="34" charset="0"/>
              </a:rPr>
              <a:t>U</a:t>
            </a:r>
            <a:endParaRPr lang="en-US" sz="60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009968">
            <a:off x="6742885" y="1960004"/>
            <a:ext cx="5677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Century Gothic" pitchFamily="34" charset="0"/>
              </a:rPr>
              <a:t>S</a:t>
            </a:r>
            <a:endParaRPr lang="en-US" sz="60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57800" y="1524000"/>
            <a:ext cx="8531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Century Gothic" pitchFamily="34" charset="0"/>
              </a:rPr>
              <a:t>O</a:t>
            </a:r>
            <a:endParaRPr lang="en-US" sz="60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958567">
            <a:off x="6322391" y="1727537"/>
            <a:ext cx="6880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Century Gothic" pitchFamily="34" charset="0"/>
              </a:rPr>
              <a:t>U</a:t>
            </a:r>
            <a:endParaRPr lang="en-US" sz="60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07806" y="1524000"/>
            <a:ext cx="3593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Century Gothic" pitchFamily="34" charset="0"/>
              </a:rPr>
              <a:t>I</a:t>
            </a:r>
            <a:endParaRPr lang="en-US" sz="60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14800" y="1524000"/>
            <a:ext cx="8563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Century Gothic" pitchFamily="34" charset="0"/>
              </a:rPr>
              <a:t>G</a:t>
            </a:r>
            <a:endParaRPr lang="en-US" sz="60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76400" y="2209800"/>
            <a:ext cx="44310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8000" b="1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33800" y="3581400"/>
            <a:ext cx="3748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And the </a:t>
            </a:r>
            <a:r>
              <a:rPr lang="en-US" dirty="0" err="1" smtClean="0">
                <a:solidFill>
                  <a:schemeClr val="bg1"/>
                </a:solidFill>
                <a:latin typeface="Century Gothic" pitchFamily="34" charset="0"/>
              </a:rPr>
              <a:t>Imag</a:t>
            </a:r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/</a:t>
            </a:r>
            <a:r>
              <a:rPr lang="en-US" dirty="0" smtClean="0">
                <a:solidFill>
                  <a:srgbClr val="00B0F0"/>
                </a:solidFill>
                <a:latin typeface="Century Gothic" pitchFamily="34" charset="0"/>
              </a:rPr>
              <a:t>in</a:t>
            </a:r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/</a:t>
            </a:r>
            <a:r>
              <a:rPr lang="en-US" dirty="0" err="1" smtClean="0">
                <a:solidFill>
                  <a:schemeClr val="bg1"/>
                </a:solidFill>
                <a:latin typeface="Century Gothic" pitchFamily="34" charset="0"/>
              </a:rPr>
              <a:t>ing</a:t>
            </a:r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 of the Real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00" y="5105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943600" y="6096000"/>
            <a:ext cx="27206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F0"/>
                </a:solidFill>
                <a:latin typeface="Century Gothic" pitchFamily="34" charset="0"/>
              </a:rPr>
              <a:t>Curtis </a:t>
            </a:r>
            <a:r>
              <a:rPr lang="en-US" sz="1400" dirty="0" err="1" smtClean="0">
                <a:solidFill>
                  <a:srgbClr val="00B0F0"/>
                </a:solidFill>
                <a:latin typeface="Century Gothic" pitchFamily="34" charset="0"/>
              </a:rPr>
              <a:t>Newbold</a:t>
            </a:r>
            <a:r>
              <a:rPr lang="en-US" sz="1400" dirty="0" smtClean="0">
                <a:solidFill>
                  <a:srgbClr val="00B0F0"/>
                </a:solidFill>
                <a:latin typeface="Century Gothic" pitchFamily="34" charset="0"/>
              </a:rPr>
              <a:t> – April 4, 2011</a:t>
            </a:r>
            <a:endParaRPr lang="en-US" sz="1400" dirty="0">
              <a:solidFill>
                <a:srgbClr val="00B0F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0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0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0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4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11" grpId="0"/>
      <p:bldP spid="12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86208" y="41910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86208" y="5486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38612" y="304800"/>
            <a:ext cx="676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92D050"/>
                </a:solidFill>
                <a:latin typeface="Century Gothic" pitchFamily="34" charset="0"/>
              </a:rPr>
              <a:t>visual</a:t>
            </a:r>
            <a:endParaRPr lang="en-US" sz="1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26928" y="16764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beauty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62800" y="4495800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rhetorical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62800" y="5742801"/>
            <a:ext cx="1627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incommensurability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26928" y="1828800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confusion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26928" y="2009001"/>
            <a:ext cx="1436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seductive details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62800" y="4648200"/>
            <a:ext cx="1027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subjunctive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26928" y="2161401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multiplicity of meaning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62800" y="4800600"/>
            <a:ext cx="19159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separates from the real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4800" y="304800"/>
            <a:ext cx="22733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entury Gothic" pitchFamily="34" charset="0"/>
              </a:rPr>
              <a:t>AMBIGUOUS</a:t>
            </a:r>
            <a:r>
              <a:rPr lang="en-US" sz="16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25" name="Picture 24" descr="Vogtl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1600" y="1981200"/>
            <a:ext cx="4133850" cy="273367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371600" y="1600200"/>
            <a:ext cx="1859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Century Gothic" pitchFamily="34" charset="0"/>
              </a:rPr>
              <a:t>Basket (</a:t>
            </a:r>
            <a:r>
              <a:rPr lang="en-US" sz="1400" dirty="0" err="1" smtClean="0">
                <a:solidFill>
                  <a:schemeClr val="bg1"/>
                </a:solidFill>
                <a:latin typeface="Century Gothic" pitchFamily="34" charset="0"/>
              </a:rPr>
              <a:t>basketane</a:t>
            </a:r>
            <a:r>
              <a:rPr lang="en-US" sz="1400" dirty="0" smtClean="0">
                <a:solidFill>
                  <a:schemeClr val="bg1"/>
                </a:solidFill>
                <a:latin typeface="Century Gothic" pitchFamily="34" charset="0"/>
              </a:rPr>
              <a:t>)</a:t>
            </a:r>
            <a:endParaRPr lang="en-US" sz="1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75446" y="1600200"/>
            <a:ext cx="14061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Century Gothic" pitchFamily="34" charset="0"/>
              </a:rPr>
              <a:t>Rotor (</a:t>
            </a:r>
            <a:r>
              <a:rPr lang="en-US" sz="1400" dirty="0" err="1" smtClean="0">
                <a:solidFill>
                  <a:schemeClr val="bg1"/>
                </a:solidFill>
                <a:latin typeface="Century Gothic" pitchFamily="34" charset="0"/>
              </a:rPr>
              <a:t>rotane</a:t>
            </a:r>
            <a:r>
              <a:rPr lang="en-US" sz="1400" dirty="0" smtClean="0">
                <a:solidFill>
                  <a:schemeClr val="bg1"/>
                </a:solidFill>
                <a:latin typeface="Century Gothic" pitchFamily="34" charset="0"/>
              </a:rPr>
              <a:t>)</a:t>
            </a:r>
            <a:endParaRPr lang="en-US" sz="1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01078" y="4800600"/>
            <a:ext cx="17091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Century Gothic" pitchFamily="34" charset="0"/>
              </a:rPr>
              <a:t>Wheel (</a:t>
            </a:r>
            <a:r>
              <a:rPr lang="en-US" sz="1400" dirty="0" err="1" smtClean="0">
                <a:solidFill>
                  <a:schemeClr val="bg1"/>
                </a:solidFill>
                <a:latin typeface="Century Gothic" pitchFamily="34" charset="0"/>
              </a:rPr>
              <a:t>roxatane</a:t>
            </a:r>
            <a:r>
              <a:rPr lang="en-US" sz="1400" dirty="0" smtClean="0">
                <a:solidFill>
                  <a:schemeClr val="bg1"/>
                </a:solidFill>
                <a:latin typeface="Century Gothic" pitchFamily="34" charset="0"/>
              </a:rPr>
              <a:t>)</a:t>
            </a:r>
            <a:endParaRPr lang="en-US" sz="1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00200" y="4800600"/>
            <a:ext cx="17139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Century Gothic" pitchFamily="34" charset="0"/>
              </a:rPr>
              <a:t>Chain(</a:t>
            </a:r>
            <a:r>
              <a:rPr lang="en-US" sz="1400" dirty="0" err="1" smtClean="0">
                <a:solidFill>
                  <a:schemeClr val="bg1"/>
                </a:solidFill>
                <a:latin typeface="Century Gothic" pitchFamily="34" charset="0"/>
              </a:rPr>
              <a:t>catenane</a:t>
            </a:r>
            <a:r>
              <a:rPr lang="en-US" sz="1400" dirty="0" smtClean="0">
                <a:solidFill>
                  <a:schemeClr val="bg1"/>
                </a:solidFill>
                <a:latin typeface="Century Gothic" pitchFamily="34" charset="0"/>
              </a:rPr>
              <a:t>)</a:t>
            </a:r>
            <a:endParaRPr lang="en-US" sz="1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30" name="Picture 29" descr="double_heli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524000"/>
            <a:ext cx="3314700" cy="2209800"/>
          </a:xfrm>
          <a:prstGeom prst="rect">
            <a:avLst/>
          </a:prstGeom>
        </p:spPr>
      </p:pic>
      <p:pic>
        <p:nvPicPr>
          <p:cNvPr id="31" name="Picture 30" descr="StringTheor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6600" y="1524000"/>
            <a:ext cx="3276600" cy="2209800"/>
          </a:xfrm>
          <a:prstGeom prst="rect">
            <a:avLst/>
          </a:prstGeom>
        </p:spPr>
      </p:pic>
      <p:pic>
        <p:nvPicPr>
          <p:cNvPr id="32" name="Picture 31" descr="Wormhol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" y="3733800"/>
            <a:ext cx="3276600" cy="2038350"/>
          </a:xfrm>
          <a:prstGeom prst="rect">
            <a:avLst/>
          </a:prstGeom>
        </p:spPr>
      </p:pic>
      <p:pic>
        <p:nvPicPr>
          <p:cNvPr id="33" name="Picture 32" descr="ElectronCloud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76600" y="3733800"/>
            <a:ext cx="3429000" cy="2057400"/>
          </a:xfrm>
          <a:prstGeom prst="rect">
            <a:avLst/>
          </a:prstGeom>
        </p:spPr>
      </p:pic>
      <p:pic>
        <p:nvPicPr>
          <p:cNvPr id="35" name="Picture 34" descr="ManAsIndustrialPalace_FritzKahn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3400" y="838200"/>
            <a:ext cx="2523010" cy="5029200"/>
          </a:xfrm>
          <a:prstGeom prst="rect">
            <a:avLst/>
          </a:prstGeom>
        </p:spPr>
      </p:pic>
      <p:pic>
        <p:nvPicPr>
          <p:cNvPr id="36" name="Picture 35" descr="LiverAsStorehouse_Lehrtafl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00400" y="2286000"/>
            <a:ext cx="3296093" cy="23622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33400" y="5943600"/>
            <a:ext cx="2480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Century Gothic" pitchFamily="34" charset="0"/>
              </a:rPr>
              <a:t>“Man as Industrial Palace”</a:t>
            </a:r>
            <a:endParaRPr lang="en-US" sz="1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57600" y="4724400"/>
            <a:ext cx="20024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Century Gothic" pitchFamily="34" charset="0"/>
              </a:rPr>
              <a:t>“Liver as Storehouse”</a:t>
            </a:r>
            <a:endParaRPr lang="en-US" sz="1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162800" y="5895201"/>
            <a:ext cx="1968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thought is metaphorical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28600" y="6324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10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4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9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3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2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4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7" grpId="0"/>
      <p:bldP spid="37" grpId="1"/>
      <p:bldP spid="38" grpId="0"/>
      <p:bldP spid="38" grpId="1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86208" y="41910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86208" y="5486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38612" y="304800"/>
            <a:ext cx="676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92D050"/>
                </a:solidFill>
                <a:latin typeface="Century Gothic" pitchFamily="34" charset="0"/>
              </a:rPr>
              <a:t>visual</a:t>
            </a:r>
            <a:endParaRPr lang="en-US" sz="1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26928" y="16764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beauty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62800" y="4495800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rhetorical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62800" y="5742801"/>
            <a:ext cx="1627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incommensurability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26928" y="1828800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confusion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26928" y="2009001"/>
            <a:ext cx="1436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seductive details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62800" y="4648200"/>
            <a:ext cx="1027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subjunctive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26928" y="2161401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multiplicity of meaning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62800" y="4800600"/>
            <a:ext cx="19159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separates from the real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62800" y="5895201"/>
            <a:ext cx="1968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thought is metaphorical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4800" y="304800"/>
            <a:ext cx="22733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entury Gothic" pitchFamily="34" charset="0"/>
              </a:rPr>
              <a:t>AMBIGUOUS</a:t>
            </a:r>
            <a:r>
              <a:rPr lang="en-US" sz="16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2800" y="4953000"/>
            <a:ext cx="14205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promotes action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pic>
        <p:nvPicPr>
          <p:cNvPr id="32" name="Interactive 3D Operating Room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524000" y="1905000"/>
            <a:ext cx="3962400" cy="3048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28600" y="6324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11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995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86208" y="41910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86208" y="5486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38612" y="304800"/>
            <a:ext cx="676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92D050"/>
                </a:solidFill>
                <a:latin typeface="Century Gothic" pitchFamily="34" charset="0"/>
              </a:rPr>
              <a:t>visual</a:t>
            </a:r>
            <a:endParaRPr lang="en-US" sz="1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26928" y="16764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beauty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62800" y="4495800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rhetorical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62800" y="5742801"/>
            <a:ext cx="1627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incommensurability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26928" y="1828800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confusion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26928" y="2009001"/>
            <a:ext cx="1436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seductive details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62800" y="4648200"/>
            <a:ext cx="1027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subjunctive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26928" y="2161401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multiplicity of meaning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62800" y="4800600"/>
            <a:ext cx="19159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separates from the real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162800" y="5895201"/>
            <a:ext cx="1968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thought is metaphorical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62800" y="4953000"/>
            <a:ext cx="14205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promotes action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4800" y="304800"/>
            <a:ext cx="22733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entury Gothic" pitchFamily="34" charset="0"/>
              </a:rPr>
              <a:t>AMBIGUOUS</a:t>
            </a:r>
            <a:r>
              <a:rPr lang="en-US" sz="16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36" name="Picture 35" descr="necker_cub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2667000"/>
            <a:ext cx="1526102" cy="1536700"/>
          </a:xfrm>
          <a:prstGeom prst="rect">
            <a:avLst/>
          </a:prstGeom>
        </p:spPr>
      </p:pic>
      <p:pic>
        <p:nvPicPr>
          <p:cNvPr id="38" name="Picture 37" descr="WifeMotherInLa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3600" y="2209800"/>
            <a:ext cx="1800225" cy="2486025"/>
          </a:xfrm>
          <a:prstGeom prst="rect">
            <a:avLst/>
          </a:prstGeom>
        </p:spPr>
      </p:pic>
      <p:pic>
        <p:nvPicPr>
          <p:cNvPr id="39" name="Picture 38" descr="Duck-Rabbi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38600" y="2743200"/>
            <a:ext cx="2315281" cy="1447800"/>
          </a:xfrm>
          <a:prstGeom prst="rect">
            <a:avLst/>
          </a:prstGeom>
        </p:spPr>
      </p:pic>
      <p:pic>
        <p:nvPicPr>
          <p:cNvPr id="40" name="Picture 39" descr="StemCellHarves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05000" y="838200"/>
            <a:ext cx="3048000" cy="3048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457200" y="3964900"/>
            <a:ext cx="59436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The photograph paradox can…be seen as the co-existence of two messages, the one without a code (the photographic analogue), the other with a code (the ‘art’, or the treatment, or the ‘writing’, or the rhetoric, of the photograph); structurally, the paradox is clearly not the collusion of a denoted message and a connoted message…, it is that here the connoted (or coded) message develops on the basis of a message </a:t>
            </a:r>
            <a:r>
              <a:rPr lang="en-US" sz="1400" i="1" dirty="0" smtClean="0">
                <a:solidFill>
                  <a:schemeClr val="bg1"/>
                </a:solidFill>
              </a:rPr>
              <a:t>without a code</a:t>
            </a:r>
            <a:r>
              <a:rPr lang="en-US" sz="1400" dirty="0" smtClean="0">
                <a:solidFill>
                  <a:schemeClr val="bg1"/>
                </a:solidFill>
              </a:rPr>
              <a:t>. This structural paradox coincides with an ethical paradox: when one wants to be ‘neutral’, ‘objective,’ one strives to copy reality meticulously, as though the analogical were a factor of resistance against the investment of values; how then can the photograph be at once ‘objective’ and ‘invested’, natural, and cultural? </a:t>
            </a:r>
            <a:br>
              <a:rPr lang="en-US" sz="1400" dirty="0" smtClean="0">
                <a:solidFill>
                  <a:schemeClr val="bg1"/>
                </a:solidFill>
              </a:rPr>
            </a:br>
            <a:endParaRPr lang="en-US" sz="1400" dirty="0" smtClean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		-Roland Barthes, “The Photographic Message</a:t>
            </a:r>
          </a:p>
          <a:p>
            <a:endParaRPr lang="en-US" sz="1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1000" y="4267200"/>
            <a:ext cx="579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“Even efficient knowledge may be rejected because of the way its acquisition disturbs important social values.”</a:t>
            </a:r>
          </a:p>
          <a:p>
            <a:endParaRPr lang="en-US" sz="1400" dirty="0" smtClean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			-Paul </a:t>
            </a:r>
            <a:r>
              <a:rPr lang="en-US" sz="1400" dirty="0" err="1" smtClean="0">
                <a:solidFill>
                  <a:schemeClr val="bg1"/>
                </a:solidFill>
              </a:rPr>
              <a:t>Feyerabend</a:t>
            </a:r>
            <a:r>
              <a:rPr lang="en-US" sz="1400" dirty="0" smtClean="0">
                <a:solidFill>
                  <a:schemeClr val="bg1"/>
                </a:solidFill>
              </a:rPr>
              <a:t>, </a:t>
            </a:r>
            <a:r>
              <a:rPr lang="en-US" sz="1400" i="1" dirty="0" smtClean="0">
                <a:solidFill>
                  <a:schemeClr val="bg1"/>
                </a:solidFill>
              </a:rPr>
              <a:t>Farewell to Reason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175191" y="6047601"/>
            <a:ext cx="18501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culture in every image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59295" y="1219200"/>
            <a:ext cx="1469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Stem Cell Harvest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8600" y="6324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12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80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4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1" grpId="1"/>
      <p:bldP spid="43" grpId="0"/>
      <p:bldP spid="43" grpId="1"/>
      <p:bldP spid="44" grpId="0"/>
      <p:bldP spid="45" grpId="0"/>
      <p:bldP spid="4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86208" y="41910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86208" y="5486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38612" y="304800"/>
            <a:ext cx="676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92D050"/>
                </a:solidFill>
                <a:latin typeface="Century Gothic" pitchFamily="34" charset="0"/>
              </a:rPr>
              <a:t>visual</a:t>
            </a:r>
            <a:endParaRPr lang="en-US" sz="1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26928" y="16764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beauty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62800" y="4495800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rhetorical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62800" y="5742801"/>
            <a:ext cx="1627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incommensurability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26928" y="1828800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confusion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26928" y="2009001"/>
            <a:ext cx="1436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seductive details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62800" y="4648200"/>
            <a:ext cx="1027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subjunctive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26928" y="2161401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multiplicity of meaning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62800" y="4800600"/>
            <a:ext cx="19159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separates from the real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162800" y="5895201"/>
            <a:ext cx="1968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thought is metaphorical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62800" y="4953000"/>
            <a:ext cx="14205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promotes action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175191" y="6047601"/>
            <a:ext cx="18501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culture in every image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4800" y="304800"/>
            <a:ext cx="22733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entury Gothic" pitchFamily="34" charset="0"/>
              </a:rPr>
              <a:t>AMBIGUOUS</a:t>
            </a:r>
            <a:r>
              <a:rPr lang="en-US" sz="16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38200" y="26670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Visual ambiguity is the degree to which multiple interpretations, removal from the authenticity of the referent, or possibility for action and choice is present.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28600" y="6324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13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86208" y="41910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86208" y="5486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38612" y="304800"/>
            <a:ext cx="676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92D050"/>
                </a:solidFill>
                <a:latin typeface="Century Gothic" pitchFamily="34" charset="0"/>
              </a:rPr>
              <a:t>visual</a:t>
            </a:r>
            <a:endParaRPr lang="en-US" sz="1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26928" y="16764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beauty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62800" y="4495800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rhetorical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62800" y="5742801"/>
            <a:ext cx="1627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incommensurability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26928" y="1828800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confusion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26928" y="2009001"/>
            <a:ext cx="1436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seductive details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62800" y="4648200"/>
            <a:ext cx="1027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subjunctive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26928" y="2161401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multiplicity of meaning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62800" y="4800600"/>
            <a:ext cx="19159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separates from the real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2800" y="5895201"/>
            <a:ext cx="1968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thought is metaphorical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62800" y="4953000"/>
            <a:ext cx="14205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promotes action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175191" y="6047601"/>
            <a:ext cx="18501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culture in every image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04800" y="304800"/>
            <a:ext cx="22733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entury Gothic" pitchFamily="34" charset="0"/>
              </a:rPr>
              <a:t>AMBIGUOUS</a:t>
            </a:r>
            <a:r>
              <a:rPr lang="en-US" sz="16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36" name="Picture 35" descr="Punctum_BadTeet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7400" y="1447800"/>
            <a:ext cx="3048000" cy="2105025"/>
          </a:xfrm>
          <a:prstGeom prst="rect">
            <a:avLst/>
          </a:prstGeom>
        </p:spPr>
      </p:pic>
      <p:pic>
        <p:nvPicPr>
          <p:cNvPr id="37" name="Picture 36" descr="Punctum_AboutToD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7400" y="3962400"/>
            <a:ext cx="3048000" cy="228600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609600" y="144780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>
                <a:solidFill>
                  <a:schemeClr val="bg1"/>
                </a:solidFill>
                <a:latin typeface="Century Gothic" pitchFamily="34" charset="0"/>
              </a:rPr>
              <a:t>Punctum</a:t>
            </a:r>
            <a:endParaRPr lang="en-US" i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126928" y="2313801"/>
            <a:ext cx="865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>
                <a:solidFill>
                  <a:srgbClr val="66FF33"/>
                </a:solidFill>
                <a:latin typeface="Century Gothic" pitchFamily="34" charset="0"/>
              </a:rPr>
              <a:t>punctum</a:t>
            </a:r>
            <a:endParaRPr lang="en-US" sz="1200" i="1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pic>
        <p:nvPicPr>
          <p:cNvPr id="40" name="Picture 39" descr="Modality_Flow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67000" y="2362200"/>
            <a:ext cx="1847850" cy="2466975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4648200" y="2514600"/>
            <a:ext cx="1157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Modality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135057" y="2466201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modality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pic>
        <p:nvPicPr>
          <p:cNvPr id="43" name="Picture 42" descr="Noise_Dis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7400" y="1981200"/>
            <a:ext cx="2991523" cy="2527629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066800" y="2895600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Noise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126813" y="2618601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noise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28600" y="6324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14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8" grpId="1"/>
      <p:bldP spid="39" grpId="0"/>
      <p:bldP spid="41" grpId="0"/>
      <p:bldP spid="41" grpId="1"/>
      <p:bldP spid="42" grpId="0"/>
      <p:bldP spid="42" grpId="1"/>
      <p:bldP spid="44" grpId="0"/>
      <p:bldP spid="47" grpId="0"/>
      <p:bldP spid="4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86208" y="41910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86208" y="5486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38612" y="304800"/>
            <a:ext cx="676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92D050"/>
                </a:solidFill>
                <a:latin typeface="Century Gothic" pitchFamily="34" charset="0"/>
              </a:rPr>
              <a:t>visual</a:t>
            </a:r>
            <a:endParaRPr lang="en-US" sz="1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26928" y="16764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beauty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2800" y="4495800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rhetorical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62800" y="5742801"/>
            <a:ext cx="1627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incommensurability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126928" y="1828800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confusion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26928" y="2009001"/>
            <a:ext cx="1436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seductive details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162800" y="4648200"/>
            <a:ext cx="1027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subjunctive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26928" y="2161401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multiplicity of meaning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62800" y="4800600"/>
            <a:ext cx="19159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separates from the real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162800" y="5895201"/>
            <a:ext cx="1968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thought is metaphorical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162800" y="4953000"/>
            <a:ext cx="14205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promotes action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75191" y="6047601"/>
            <a:ext cx="18501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culture in every image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126928" y="2313801"/>
            <a:ext cx="865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>
                <a:solidFill>
                  <a:srgbClr val="66FF33"/>
                </a:solidFill>
                <a:latin typeface="Century Gothic" pitchFamily="34" charset="0"/>
              </a:rPr>
              <a:t>punctum</a:t>
            </a:r>
            <a:endParaRPr lang="en-US" sz="1200" i="1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135057" y="2466201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modality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126813" y="2618601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noise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04800" y="304800"/>
            <a:ext cx="22733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entury Gothic" pitchFamily="34" charset="0"/>
              </a:rPr>
              <a:t>AMBIGUOUS</a:t>
            </a:r>
            <a:r>
              <a:rPr lang="en-US" sz="16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990600" y="2667000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“There is more entropy in the real world than there is in your computer. That’s just the way it is.”</a:t>
            </a:r>
          </a:p>
          <a:p>
            <a:endParaRPr lang="en-US" sz="1400" dirty="0" smtClean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	-Sherry </a:t>
            </a:r>
            <a:r>
              <a:rPr lang="en-US" sz="1400" dirty="0" err="1" smtClean="0">
                <a:solidFill>
                  <a:schemeClr val="bg1"/>
                </a:solidFill>
              </a:rPr>
              <a:t>Turkle</a:t>
            </a:r>
            <a:r>
              <a:rPr lang="en-US" sz="1400" dirty="0" smtClean="0">
                <a:solidFill>
                  <a:schemeClr val="bg1"/>
                </a:solidFill>
              </a:rPr>
              <a:t>, </a:t>
            </a:r>
            <a:r>
              <a:rPr lang="en-US" sz="1400" i="1" dirty="0" smtClean="0">
                <a:solidFill>
                  <a:schemeClr val="bg1"/>
                </a:solidFill>
              </a:rPr>
              <a:t>Simulation and Its Discontents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28600" y="6324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15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  <p:bldP spid="11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986208" y="32004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986208" y="5105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986208" y="41910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986208" y="5486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238612" y="304800"/>
            <a:ext cx="676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92D050"/>
                </a:solidFill>
                <a:latin typeface="Century Gothic" pitchFamily="34" charset="0"/>
              </a:rPr>
              <a:t>visual</a:t>
            </a:r>
            <a:endParaRPr lang="en-US" sz="1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126928" y="16764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beauty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162800" y="4495800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rhetorical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162800" y="5742801"/>
            <a:ext cx="1627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incommensurability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7126928" y="1828800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confusion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7126928" y="2009001"/>
            <a:ext cx="1436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seductive details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162800" y="4648200"/>
            <a:ext cx="1027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subjunctive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7126928" y="2161401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multiplicity of meaning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7162800" y="4800600"/>
            <a:ext cx="19159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separates from the real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162800" y="5895201"/>
            <a:ext cx="1968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thought is metaphorical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162800" y="4953000"/>
            <a:ext cx="14205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promotes action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175191" y="6047601"/>
            <a:ext cx="18501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culture in every image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126928" y="2313801"/>
            <a:ext cx="865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>
                <a:solidFill>
                  <a:srgbClr val="66FF33"/>
                </a:solidFill>
                <a:latin typeface="Century Gothic" pitchFamily="34" charset="0"/>
              </a:rPr>
              <a:t>punctum</a:t>
            </a:r>
            <a:endParaRPr lang="en-US" sz="1200" i="1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7135057" y="2466201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modality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7126813" y="2618601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noise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04800" y="304800"/>
            <a:ext cx="22733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entury Gothic" pitchFamily="34" charset="0"/>
              </a:rPr>
              <a:t>AMBIGUOUS</a:t>
            </a:r>
            <a:r>
              <a:rPr lang="en-US" sz="16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38" name="Picture 37" descr="Diagram_Hea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00200"/>
            <a:ext cx="1905000" cy="1346200"/>
          </a:xfrm>
          <a:prstGeom prst="rect">
            <a:avLst/>
          </a:prstGeom>
        </p:spPr>
      </p:pic>
      <p:pic>
        <p:nvPicPr>
          <p:cNvPr id="39" name="Picture 38" descr="Diagram_PlantCe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1600200"/>
            <a:ext cx="1752600" cy="1353884"/>
          </a:xfrm>
          <a:prstGeom prst="rect">
            <a:avLst/>
          </a:prstGeom>
        </p:spPr>
      </p:pic>
      <p:pic>
        <p:nvPicPr>
          <p:cNvPr id="40" name="Picture 39" descr="X-Ra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971800"/>
            <a:ext cx="1028700" cy="1371600"/>
          </a:xfrm>
          <a:prstGeom prst="rect">
            <a:avLst/>
          </a:prstGeom>
        </p:spPr>
      </p:pic>
      <p:pic>
        <p:nvPicPr>
          <p:cNvPr id="41" name="Picture 40" descr="Telescopic_Cosmolog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1026" y="2971800"/>
            <a:ext cx="1321174" cy="1371600"/>
          </a:xfrm>
          <a:prstGeom prst="rect">
            <a:avLst/>
          </a:prstGeom>
        </p:spPr>
      </p:pic>
      <p:pic>
        <p:nvPicPr>
          <p:cNvPr id="42" name="Picture 41" descr="MolecularAnimatio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0" y="2971800"/>
            <a:ext cx="2590800" cy="1371600"/>
          </a:xfrm>
          <a:prstGeom prst="rect">
            <a:avLst/>
          </a:prstGeom>
        </p:spPr>
      </p:pic>
      <p:pic>
        <p:nvPicPr>
          <p:cNvPr id="43" name="Picture 42" descr="MolecularAnimation_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57600" y="1600200"/>
            <a:ext cx="3048000" cy="1351084"/>
          </a:xfrm>
          <a:prstGeom prst="rect">
            <a:avLst/>
          </a:prstGeom>
        </p:spPr>
      </p:pic>
      <p:pic>
        <p:nvPicPr>
          <p:cNvPr id="44" name="Picture 43" descr="Digital_Simulation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76800" y="2971800"/>
            <a:ext cx="1828800" cy="1371600"/>
          </a:xfrm>
          <a:prstGeom prst="rect">
            <a:avLst/>
          </a:prstGeom>
        </p:spPr>
      </p:pic>
      <p:pic>
        <p:nvPicPr>
          <p:cNvPr id="45" name="Picture 44" descr="CAT_Scan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4343400"/>
            <a:ext cx="2052637" cy="1404436"/>
          </a:xfrm>
          <a:prstGeom prst="rect">
            <a:avLst/>
          </a:prstGeom>
        </p:spPr>
      </p:pic>
      <p:pic>
        <p:nvPicPr>
          <p:cNvPr id="46" name="Picture 45" descr="DopplerRadar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057401" y="4340998"/>
            <a:ext cx="1752600" cy="1450202"/>
          </a:xfrm>
          <a:prstGeom prst="rect">
            <a:avLst/>
          </a:prstGeom>
        </p:spPr>
      </p:pic>
      <p:pic>
        <p:nvPicPr>
          <p:cNvPr id="47" name="Picture 46" descr="Telescopic_Sun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810000" y="4343400"/>
            <a:ext cx="2895600" cy="1427774"/>
          </a:xfrm>
          <a:prstGeom prst="rect">
            <a:avLst/>
          </a:prstGeom>
        </p:spPr>
      </p:pic>
      <p:sp>
        <p:nvSpPr>
          <p:cNvPr id="104" name="TextBox 103"/>
          <p:cNvSpPr txBox="1"/>
          <p:nvPr/>
        </p:nvSpPr>
        <p:spPr>
          <a:xfrm>
            <a:off x="1371600" y="2819400"/>
            <a:ext cx="44310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8000" b="1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3276600" y="2743200"/>
            <a:ext cx="1109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entury Gothic" pitchFamily="34" charset="0"/>
              </a:rPr>
              <a:t>Imaging</a:t>
            </a:r>
            <a:endParaRPr lang="en-US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3200400" y="2754868"/>
            <a:ext cx="1309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F0"/>
                </a:solidFill>
                <a:latin typeface="Century Gothic" pitchFamily="34" charset="0"/>
              </a:rPr>
              <a:t>Imagining</a:t>
            </a:r>
            <a:endParaRPr lang="en-US" b="1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28600" y="6324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16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2000"/>
                            </p:stCondLst>
                            <p:childTnLst>
                              <p:par>
                                <p:cTn id="82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05" grpId="0"/>
      <p:bldP spid="105" grpId="1"/>
      <p:bldP spid="10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600200"/>
            <a:ext cx="746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“The process of visualization [is not] an effort to produce reality as it presents itself to the scientist, since science is not about copying nature and culture, but about revealing it.”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2600" y="37338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“Mimesis without expression is virtually impossible.”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0" y="4495800"/>
            <a:ext cx="601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“The human mind…seems eager to fill in the gaps and to make us see what we want to see”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9000" y="5943600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-Luc </a:t>
            </a:r>
            <a:r>
              <a:rPr lang="en-US" dirty="0" err="1" smtClean="0">
                <a:solidFill>
                  <a:schemeClr val="bg1"/>
                </a:solidFill>
                <a:latin typeface="Century Gothic" pitchFamily="34" charset="0"/>
              </a:rPr>
              <a:t>Pauwels</a:t>
            </a:r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, </a:t>
            </a:r>
            <a:r>
              <a:rPr lang="en-US" i="1" dirty="0" smtClean="0">
                <a:solidFill>
                  <a:schemeClr val="bg1"/>
                </a:solidFill>
                <a:latin typeface="Century Gothic" pitchFamily="34" charset="0"/>
              </a:rPr>
              <a:t>Visual Cultures of Science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1600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entury Gothic" pitchFamily="34" charset="0"/>
              </a:rPr>
              <a:t>visualization</a:t>
            </a:r>
            <a:endParaRPr lang="en-US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1600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entury Gothic" pitchFamily="34" charset="0"/>
              </a:rPr>
              <a:t>produce reality</a:t>
            </a:r>
            <a:endParaRPr lang="en-US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9200" y="19166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entury Gothic" pitchFamily="34" charset="0"/>
              </a:rPr>
              <a:t>science</a:t>
            </a:r>
            <a:endParaRPr lang="en-US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0600" y="21336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entury Gothic" pitchFamily="34" charset="0"/>
              </a:rPr>
              <a:t>nature</a:t>
            </a:r>
            <a:endParaRPr lang="en-US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0" y="21336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entury Gothic" pitchFamily="34" charset="0"/>
              </a:rPr>
              <a:t>culture</a:t>
            </a:r>
            <a:endParaRPr lang="en-US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21336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entury Gothic" pitchFamily="34" charset="0"/>
              </a:rPr>
              <a:t>revealing</a:t>
            </a:r>
            <a:endParaRPr lang="en-US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28800" y="37338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entury Gothic" pitchFamily="34" charset="0"/>
              </a:rPr>
              <a:t>Mimesis</a:t>
            </a:r>
            <a:endParaRPr lang="en-US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57600" y="37338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entury Gothic" pitchFamily="34" charset="0"/>
              </a:rPr>
              <a:t>expression</a:t>
            </a:r>
            <a:endParaRPr lang="en-US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10400" y="44958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entury Gothic" pitchFamily="34" charset="0"/>
              </a:rPr>
              <a:t>gaps</a:t>
            </a:r>
            <a:endParaRPr lang="en-US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95600" y="48006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entury Gothic" pitchFamily="34" charset="0"/>
              </a:rPr>
              <a:t>make us see</a:t>
            </a:r>
            <a:endParaRPr lang="en-US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67000" y="4495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entury Gothic" pitchFamily="34" charset="0"/>
              </a:rPr>
              <a:t>human mind</a:t>
            </a:r>
            <a:endParaRPr lang="en-US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00400" y="2971800"/>
            <a:ext cx="27061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F0"/>
                </a:solidFill>
                <a:latin typeface="Century Gothic" pitchFamily="34" charset="0"/>
              </a:rPr>
              <a:t>Ambiguity</a:t>
            </a:r>
            <a:endParaRPr lang="en-US" sz="4000" b="1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pic>
        <p:nvPicPr>
          <p:cNvPr id="20" name="Picture 19" descr="RorschachInkblot.jpg"/>
          <p:cNvPicPr>
            <a:picLocks noChangeAspect="1"/>
          </p:cNvPicPr>
          <p:nvPr/>
        </p:nvPicPr>
        <p:blipFill>
          <a:blip r:embed="rId3" cstate="print">
            <a:biLevel thresh="50000"/>
          </a:blip>
          <a:stretch>
            <a:fillRect/>
          </a:stretch>
        </p:blipFill>
        <p:spPr>
          <a:xfrm>
            <a:off x="3200400" y="2364456"/>
            <a:ext cx="3048000" cy="20551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Box 20"/>
          <p:cNvSpPr txBox="1"/>
          <p:nvPr/>
        </p:nvSpPr>
        <p:spPr>
          <a:xfrm>
            <a:off x="304800" y="304800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entury Gothic" pitchFamily="34" charset="0"/>
              </a:rPr>
              <a:t>AMBIGUOUS</a:t>
            </a:r>
            <a:r>
              <a:rPr lang="en-US" sz="1600" b="1" dirty="0" smtClean="0">
                <a:solidFill>
                  <a:srgbClr val="66FF33"/>
                </a:solidFill>
                <a:latin typeface="Century Gothic" pitchFamily="34" charset="0"/>
              </a:rPr>
              <a:t>SCIENCE </a:t>
            </a:r>
            <a:endParaRPr lang="en-US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8600" y="6324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2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grpId="2" nodeType="after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9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1000"/>
                            </p:stCondLst>
                            <p:childTnLst>
                              <p:par>
                                <p:cTn id="51" presetID="10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3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9000"/>
                            </p:stCondLst>
                            <p:childTnLst>
                              <p:par>
                                <p:cTn id="72" presetID="0" presetClass="path" presetSubtype="0" accel="50000" decel="50000" fill="hold" grpId="2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L -0.13333 -0.17778 " pathEditMode="relative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L -0.1 -0.07778 " pathEditMode="relative" ptsTypes="AA">
                                      <p:cBhvr>
                                        <p:cTn id="7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L -0.025 -0.06667 " pathEditMode="relative" ptsTypes="AA">
                                      <p:cBhvr>
                                        <p:cTn id="7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L -0.00834 -0.06666 " pathEditMode="relative" ptsTypes="AA">
                                      <p:cBhvr>
                                        <p:cTn id="7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33333E-6 -2.96296E-6 L -0.20834 0.13982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70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-2.96296E-6 L 0.3 0.07315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" y="37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33333E-6 3.7037E-6 L -0.14167 0.08426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" y="42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33333E-6 3.7037E-6 L -0.225 0.23981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" y="120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33333E-6 2.59259E-6 L 0.19583 0.11759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59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3.33333E-6 2.59259E-6 L -3.33333E-6 -0.16019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0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-1.85185E-6 L 0.37083 -0.0490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" y="-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3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0"/>
                            </p:stCondLst>
                            <p:childTnLst>
                              <p:par>
                                <p:cTn id="99" presetID="10" presetClass="exit" presetSubtype="0" fill="hold" grpId="1" nodeType="afterEffect">
                                  <p:stCondLst>
                                    <p:cond delay="2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2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" grpId="2"/>
      <p:bldP spid="2" grpId="3"/>
      <p:bldP spid="3" grpId="0"/>
      <p:bldP spid="3" grpId="1"/>
      <p:bldP spid="3" grpId="2"/>
      <p:bldP spid="4" grpId="0"/>
      <p:bldP spid="4" grpId="1"/>
      <p:bldP spid="4" grpId="2"/>
      <p:bldP spid="5" grpId="0"/>
      <p:bldP spid="5" grpId="1"/>
      <p:bldP spid="5" grpId="2"/>
      <p:bldP spid="6" grpId="1"/>
      <p:bldP spid="6" grpId="2"/>
      <p:bldP spid="6" grpId="3"/>
      <p:bldP spid="7" grpId="1"/>
      <p:bldP spid="7" grpId="2"/>
      <p:bldP spid="7" grpId="3"/>
      <p:bldP spid="8" grpId="1"/>
      <p:bldP spid="8" grpId="2"/>
      <p:bldP spid="8" grpId="3"/>
      <p:bldP spid="9" grpId="1"/>
      <p:bldP spid="9" grpId="2"/>
      <p:bldP spid="9" grpId="3"/>
      <p:bldP spid="10" grpId="1"/>
      <p:bldP spid="10" grpId="2"/>
      <p:bldP spid="10" grpId="3"/>
      <p:bldP spid="11" grpId="1"/>
      <p:bldP spid="11" grpId="2"/>
      <p:bldP spid="11" grpId="3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15" grpId="0"/>
      <p:bldP spid="15" grpId="1"/>
      <p:bldP spid="15" grpId="2"/>
      <p:bldP spid="16" grpId="0"/>
      <p:bldP spid="16" grpId="1"/>
      <p:bldP spid="16" grpId="2"/>
      <p:bldP spid="17" grpId="0"/>
      <p:bldP spid="17" grpId="1"/>
      <p:bldP spid="17" grpId="2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wering the Cell  Mitochondri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57200" y="1676400"/>
            <a:ext cx="6096000" cy="3505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86208" y="4202668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86208" y="5498068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38612" y="304800"/>
            <a:ext cx="676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92D050"/>
                </a:solidFill>
                <a:latin typeface="Century Gothic" pitchFamily="34" charset="0"/>
              </a:rPr>
              <a:t>visual</a:t>
            </a:r>
            <a:endParaRPr lang="en-US" sz="1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" y="6019800"/>
            <a:ext cx="56332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Century Gothic" pitchFamily="34" charset="0"/>
              </a:rPr>
              <a:t>“Rigorous scientific models of how  biological processes occur”</a:t>
            </a:r>
            <a:endParaRPr lang="en-US" sz="1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28800" y="6019800"/>
            <a:ext cx="33570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Century Gothic" pitchFamily="34" charset="0"/>
              </a:rPr>
              <a:t>“Our understanding is just exploding”</a:t>
            </a:r>
            <a:endParaRPr lang="en-US" sz="1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019800"/>
            <a:ext cx="6789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Century Gothic" pitchFamily="34" charset="0"/>
              </a:rPr>
              <a:t>The study of beauty “is key to unlocking bewildering…mysteries and secrets”</a:t>
            </a:r>
            <a:endParaRPr lang="en-US" sz="1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304800"/>
            <a:ext cx="22733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entury Gothic" pitchFamily="34" charset="0"/>
              </a:rPr>
              <a:t>AMBIGUOUS</a:t>
            </a:r>
            <a:r>
              <a:rPr lang="en-US" sz="16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26928" y="16764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beauty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8600" y="6324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3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5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7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75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80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1" grpId="1"/>
      <p:bldP spid="13" grpId="0"/>
      <p:bldP spid="13" grpId="1"/>
      <p:bldP spid="14" grpId="0"/>
      <p:bldP spid="14" grpId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86208" y="4218801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86208" y="5486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38612" y="304800"/>
            <a:ext cx="676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92D050"/>
                </a:solidFill>
                <a:latin typeface="Century Gothic" pitchFamily="34" charset="0"/>
              </a:rPr>
              <a:t>visual</a:t>
            </a:r>
            <a:endParaRPr lang="en-US" sz="1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26928" y="16764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beauty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304800"/>
            <a:ext cx="22733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entury Gothic" pitchFamily="34" charset="0"/>
              </a:rPr>
              <a:t>AMBIGUOUS</a:t>
            </a:r>
            <a:r>
              <a:rPr lang="en-US" sz="16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62800" y="4523601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rhetorical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62800" y="5742801"/>
            <a:ext cx="1627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incommensurability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26928" y="1828800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confusion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9600" y="3505200"/>
            <a:ext cx="2974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“Obstruct the understanding”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2000" y="3886200"/>
            <a:ext cx="2729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“Throw all into confusion”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07660" y="1447800"/>
            <a:ext cx="36407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Rhetoric &amp; Language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2" name="Picture 31" descr="FrancisBac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6200" y="2362200"/>
            <a:ext cx="2238375" cy="28575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28600" y="6324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4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8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4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80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8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8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2" nodeType="withEffect">
                                  <p:stCondLst>
                                    <p:cond delay="8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8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1" grpId="1"/>
      <p:bldP spid="23" grpId="0"/>
      <p:bldP spid="23" grpId="1"/>
      <p:bldP spid="23" grpId="2"/>
      <p:bldP spid="24" grpId="0"/>
      <p:bldP spid="2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86208" y="41910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86208" y="5486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38612" y="304800"/>
            <a:ext cx="676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92D050"/>
                </a:solidFill>
                <a:latin typeface="Century Gothic" pitchFamily="34" charset="0"/>
              </a:rPr>
              <a:t>visual</a:t>
            </a:r>
            <a:endParaRPr lang="en-US" sz="1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26928" y="16764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beauty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62800" y="4495800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rhetorical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62800" y="5742801"/>
            <a:ext cx="1627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incommensurability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26928" y="1828800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confusion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4800" y="304800"/>
            <a:ext cx="22733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entury Gothic" pitchFamily="34" charset="0"/>
              </a:rPr>
              <a:t>AMBIGUOUS</a:t>
            </a:r>
            <a:r>
              <a:rPr lang="en-US" sz="16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20" name="Picture 19" descr="SeductiveDetails_BiologyTextboo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1676400"/>
            <a:ext cx="2743200" cy="349300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126928" y="2009001"/>
            <a:ext cx="1436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seductive details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8600" y="6324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5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uman Heart Functioning 3D Model - Bing Videos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3505200" y="2667000"/>
            <a:ext cx="2667000" cy="2286000"/>
          </a:xfrm>
          <a:prstGeom prst="rect">
            <a:avLst/>
          </a:prstGeom>
          <a:ln w="25400">
            <a:noFill/>
          </a:ln>
        </p:spPr>
      </p:pic>
      <p:sp>
        <p:nvSpPr>
          <p:cNvPr id="14" name="Rectangle 13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86208" y="41910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86208" y="5486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38612" y="304800"/>
            <a:ext cx="676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92D050"/>
                </a:solidFill>
                <a:latin typeface="Century Gothic" pitchFamily="34" charset="0"/>
              </a:rPr>
              <a:t>visual</a:t>
            </a:r>
            <a:endParaRPr lang="en-US" sz="1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26928" y="16764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beauty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62800" y="4495800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rhetorical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62800" y="5742801"/>
            <a:ext cx="1627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incommensurability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26928" y="1828800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confusion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26928" y="2009001"/>
            <a:ext cx="1436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seductive details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4800" y="304800"/>
            <a:ext cx="22733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entury Gothic" pitchFamily="34" charset="0"/>
              </a:rPr>
              <a:t>AMBIGUOUS</a:t>
            </a:r>
            <a:r>
              <a:rPr lang="en-US" sz="16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26" name="Beating Human Heart - Bing Videos32.wm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685800" y="2667000"/>
            <a:ext cx="2667000" cy="22860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162800" y="4648200"/>
            <a:ext cx="1027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subjunctive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8600" y="6324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6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1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65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5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9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vide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video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86208" y="41910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86208" y="5486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38612" y="304800"/>
            <a:ext cx="676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92D050"/>
                </a:solidFill>
                <a:latin typeface="Century Gothic" pitchFamily="34" charset="0"/>
              </a:rPr>
              <a:t>visual</a:t>
            </a:r>
            <a:endParaRPr lang="en-US" sz="1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26928" y="16764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beauty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62800" y="4495800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rhetorical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62800" y="5742801"/>
            <a:ext cx="1627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incommensurability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26928" y="1828800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confusion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26928" y="2009001"/>
            <a:ext cx="1436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seductive details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62800" y="4648200"/>
            <a:ext cx="1027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subjunctive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800" y="304800"/>
            <a:ext cx="22733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entury Gothic" pitchFamily="34" charset="0"/>
              </a:rPr>
              <a:t>AMBIGUOUS</a:t>
            </a:r>
            <a:r>
              <a:rPr lang="en-US" sz="16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33600" y="3581400"/>
            <a:ext cx="1899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Century Gothic" pitchFamily="34" charset="0"/>
              </a:rPr>
              <a:t>MEANING</a:t>
            </a:r>
            <a:endParaRPr lang="en-US" sz="2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40287" y="2667000"/>
            <a:ext cx="1917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Century Gothic" pitchFamily="34" charset="0"/>
              </a:rPr>
              <a:t>ABSTRACT</a:t>
            </a:r>
            <a:endParaRPr lang="en-US" sz="2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24200" y="1676400"/>
            <a:ext cx="10262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Century Gothic" pitchFamily="34" charset="0"/>
              </a:rPr>
              <a:t>REAL</a:t>
            </a:r>
            <a:endParaRPr lang="en-US" sz="2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16254" y="3124200"/>
            <a:ext cx="2255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Century Gothic" pitchFamily="34" charset="0"/>
              </a:rPr>
              <a:t>SIMULATION</a:t>
            </a:r>
            <a:endParaRPr lang="en-US" sz="2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32918" y="2133600"/>
            <a:ext cx="1367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Century Gothic" pitchFamily="34" charset="0"/>
              </a:rPr>
              <a:t>IMAGE</a:t>
            </a:r>
            <a:endParaRPr lang="en-US" sz="2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76600" y="3972580"/>
            <a:ext cx="2348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Century Gothic" pitchFamily="34" charset="0"/>
              </a:rPr>
              <a:t>MULTIPLICITY</a:t>
            </a:r>
            <a:endParaRPr lang="en-US" sz="2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84295" y="4429780"/>
            <a:ext cx="30877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Century Gothic" pitchFamily="34" charset="0"/>
              </a:rPr>
              <a:t>REPRESENTATION</a:t>
            </a:r>
            <a:endParaRPr lang="en-US" sz="2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14649" y="4886980"/>
            <a:ext cx="19383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Century Gothic" pitchFamily="34" charset="0"/>
              </a:rPr>
              <a:t>AESTHETIC</a:t>
            </a:r>
            <a:endParaRPr lang="en-US" sz="2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87425" y="5344180"/>
            <a:ext cx="1951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Century Gothic" pitchFamily="34" charset="0"/>
              </a:rPr>
              <a:t>CURIOSITY</a:t>
            </a:r>
            <a:endParaRPr lang="en-US" sz="2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30012" y="1676400"/>
            <a:ext cx="450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Century Gothic" pitchFamily="34" charset="0"/>
              </a:rPr>
              <a:t>A</a:t>
            </a:r>
            <a:endParaRPr lang="en-US" sz="2800" b="1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30127" y="2133600"/>
            <a:ext cx="5084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Century Gothic" pitchFamily="34" charset="0"/>
              </a:rPr>
              <a:t>M</a:t>
            </a:r>
            <a:endParaRPr lang="en-US" sz="2800" b="1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81400" y="2667000"/>
            <a:ext cx="393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Century Gothic" pitchFamily="34" charset="0"/>
              </a:rPr>
              <a:t>B</a:t>
            </a:r>
            <a:endParaRPr lang="en-US" sz="2800" b="1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676744" y="3124200"/>
            <a:ext cx="2856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Century Gothic" pitchFamily="34" charset="0"/>
              </a:rPr>
              <a:t>I</a:t>
            </a:r>
            <a:endParaRPr lang="en-US" sz="2800" b="1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552570" y="3581400"/>
            <a:ext cx="4860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Century Gothic" pitchFamily="34" charset="0"/>
              </a:rPr>
              <a:t>G</a:t>
            </a:r>
            <a:endParaRPr lang="en-US" sz="2800" b="1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624704" y="3972580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Century Gothic" pitchFamily="34" charset="0"/>
              </a:rPr>
              <a:t>U</a:t>
            </a:r>
            <a:endParaRPr lang="en-US" sz="2800" b="1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657600" y="4439960"/>
            <a:ext cx="2856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Century Gothic" pitchFamily="34" charset="0"/>
              </a:rPr>
              <a:t>I</a:t>
            </a:r>
            <a:endParaRPr lang="en-US" sz="2800" b="1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27052" y="4897160"/>
            <a:ext cx="335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Century Gothic" pitchFamily="34" charset="0"/>
              </a:rPr>
              <a:t>T</a:t>
            </a:r>
            <a:endParaRPr lang="en-US" sz="2800" b="1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31116" y="5344180"/>
            <a:ext cx="407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Century Gothic" pitchFamily="34" charset="0"/>
              </a:rPr>
              <a:t>Y</a:t>
            </a:r>
            <a:endParaRPr lang="en-US" sz="2800" b="1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126928" y="2161401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multiplicity of meaning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14400" y="3048000"/>
            <a:ext cx="6046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chemeClr val="bg1"/>
                </a:solidFill>
                <a:latin typeface="Century Gothic" pitchFamily="34" charset="0"/>
              </a:rPr>
              <a:t>=</a:t>
            </a:r>
            <a:endParaRPr lang="en-US" sz="5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875576" y="2143780"/>
            <a:ext cx="1229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Century Gothic" pitchFamily="34" charset="0"/>
              </a:rPr>
              <a:t>IMESIS</a:t>
            </a:r>
            <a:endParaRPr lang="en-US" sz="2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352800" y="4429780"/>
            <a:ext cx="21259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Century Gothic" pitchFamily="34" charset="0"/>
              </a:rPr>
              <a:t>D  STORTED</a:t>
            </a:r>
            <a:endParaRPr lang="en-US" sz="28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28600" y="6324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7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3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0"/>
                            </p:stCondLst>
                            <p:childTnLst>
                              <p:par>
                                <p:cTn id="72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2" grpId="0"/>
      <p:bldP spid="43" grpId="0"/>
      <p:bldP spid="43" grpId="1"/>
      <p:bldP spid="46" grpId="0"/>
      <p:bldP spid="46" grpId="1"/>
      <p:bldP spid="47" grpId="0"/>
      <p:bldP spid="4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86208" y="41910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86208" y="5486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38612" y="304800"/>
            <a:ext cx="676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92D050"/>
                </a:solidFill>
                <a:latin typeface="Century Gothic" pitchFamily="34" charset="0"/>
              </a:rPr>
              <a:t>visual</a:t>
            </a:r>
            <a:endParaRPr lang="en-US" sz="1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26928" y="16764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beauty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62800" y="4495800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rhetorical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62800" y="5742801"/>
            <a:ext cx="1627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incommensurability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26928" y="1828800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confusion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26928" y="2009001"/>
            <a:ext cx="1436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seductive details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62800" y="4648200"/>
            <a:ext cx="1027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subjunctive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26928" y="2161401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multiplicity of meaning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4800" y="304800"/>
            <a:ext cx="22733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entury Gothic" pitchFamily="34" charset="0"/>
              </a:rPr>
              <a:t>AMBIGUOUS</a:t>
            </a:r>
            <a:r>
              <a:rPr lang="en-US" sz="16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62800" y="4800600"/>
            <a:ext cx="19159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separates from the real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9600" y="2895600"/>
            <a:ext cx="57912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Century Gothic" pitchFamily="34" charset="0"/>
              </a:rPr>
              <a:t>Communication technologies “restructure consciousness, affecting [our] presence to the world and to [ourselves]and creating new interior distances within the psyche.”</a:t>
            </a:r>
          </a:p>
          <a:p>
            <a:endParaRPr lang="en-US" sz="14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r>
              <a:rPr lang="en-US" sz="1400" dirty="0" smtClean="0">
                <a:solidFill>
                  <a:schemeClr val="bg1"/>
                </a:solidFill>
                <a:latin typeface="Century Gothic" pitchFamily="34" charset="0"/>
              </a:rPr>
              <a:t>				-Walter </a:t>
            </a:r>
            <a:r>
              <a:rPr lang="en-US" sz="1400" dirty="0" err="1" smtClean="0">
                <a:solidFill>
                  <a:schemeClr val="bg1"/>
                </a:solidFill>
                <a:latin typeface="Century Gothic" pitchFamily="34" charset="0"/>
              </a:rPr>
              <a:t>Ong</a:t>
            </a:r>
            <a:endParaRPr lang="en-US" sz="14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600" y="6324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8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90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05600" y="0"/>
            <a:ext cx="24384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0" cmpd="sng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6781800" y="-8930"/>
            <a:ext cx="227272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Am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[</a:t>
            </a:r>
            <a:r>
              <a:rPr lang="en-US" sz="900" dirty="0" smtClean="0">
                <a:solidFill>
                  <a:srgbClr val="00B0F0"/>
                </a:solidFill>
                <a:latin typeface="Century Gothic" pitchFamily="34" charset="0"/>
              </a:rPr>
              <a:t>BIG</a:t>
            </a:r>
            <a:r>
              <a:rPr lang="en-US" sz="5400" dirty="0" smtClean="0">
                <a:solidFill>
                  <a:srgbClr val="00B0F0"/>
                </a:solidFill>
                <a:latin typeface="Century Gothic" pitchFamily="34" charset="0"/>
              </a:rPr>
              <a:t>]</a:t>
            </a:r>
            <a:r>
              <a:rPr lang="en-US" sz="2000" b="1" dirty="0" smtClean="0">
                <a:solidFill>
                  <a:srgbClr val="00B0F0"/>
                </a:solidFill>
                <a:latin typeface="Century Gothic" pitchFamily="34" charset="0"/>
              </a:rPr>
              <a:t>you</a:t>
            </a:r>
            <a:r>
              <a:rPr lang="en-US" sz="2000" dirty="0" smtClean="0">
                <a:solidFill>
                  <a:srgbClr val="00B0F0"/>
                </a:solidFill>
                <a:latin typeface="Century Gothic" pitchFamily="34" charset="0"/>
              </a:rPr>
              <a:t>-</a:t>
            </a:r>
            <a:r>
              <a:rPr lang="en-US" sz="2000" dirty="0" err="1" smtClean="0">
                <a:solidFill>
                  <a:srgbClr val="00B0F0"/>
                </a:solidFill>
                <a:latin typeface="Bradley Hand ITC" pitchFamily="66" charset="0"/>
              </a:rPr>
              <a:t>ity</a:t>
            </a:r>
            <a:endParaRPr lang="en-US" sz="2000" dirty="0">
              <a:solidFill>
                <a:srgbClr val="00B0F0"/>
              </a:solidFill>
              <a:latin typeface="Bradley Hand ITC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86208" y="144780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Definitions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86208" y="4191000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Aspects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86208" y="5486400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Century Gothic" pitchFamily="34" charset="0"/>
              </a:rPr>
              <a:t>Causes</a:t>
            </a:r>
            <a:endParaRPr lang="en-US" b="1" dirty="0">
              <a:solidFill>
                <a:schemeClr val="bg1">
                  <a:lumMod val="9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38612" y="304800"/>
            <a:ext cx="676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92D050"/>
                </a:solidFill>
                <a:latin typeface="Century Gothic" pitchFamily="34" charset="0"/>
              </a:rPr>
              <a:t>visual</a:t>
            </a:r>
            <a:endParaRPr lang="en-US" sz="1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26928" y="1676400"/>
            <a:ext cx="721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beauty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62800" y="4495800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rhetorical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62800" y="5742801"/>
            <a:ext cx="1627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3300"/>
                </a:solidFill>
                <a:latin typeface="Century Gothic" pitchFamily="34" charset="0"/>
              </a:rPr>
              <a:t>incommensurability</a:t>
            </a:r>
            <a:endParaRPr lang="en-US" sz="1200" dirty="0">
              <a:solidFill>
                <a:srgbClr val="FF3300"/>
              </a:solidFill>
              <a:latin typeface="Century Gothic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26928" y="1828800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confusion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26928" y="2009001"/>
            <a:ext cx="1436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seductive details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2800" y="4648200"/>
            <a:ext cx="1027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subjunctive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26928" y="2161401"/>
            <a:ext cx="1874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66FF33"/>
                </a:solidFill>
                <a:latin typeface="Century Gothic" pitchFamily="34" charset="0"/>
              </a:rPr>
              <a:t>multiplicity of meaning</a:t>
            </a:r>
            <a:endParaRPr lang="en-US" sz="1200" dirty="0">
              <a:solidFill>
                <a:srgbClr val="66FF33"/>
              </a:solidFill>
              <a:latin typeface="Century Gothic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304800"/>
            <a:ext cx="22733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Century Gothic" pitchFamily="34" charset="0"/>
              </a:rPr>
              <a:t>AMBIGUOUS</a:t>
            </a:r>
            <a:r>
              <a:rPr lang="en-US" sz="1600" b="1" dirty="0" smtClean="0">
                <a:solidFill>
                  <a:srgbClr val="66FF33"/>
                </a:solidFill>
                <a:latin typeface="Century Gothic" pitchFamily="34" charset="0"/>
              </a:rPr>
              <a:t>SCIENCE</a:t>
            </a:r>
            <a:endParaRPr lang="en-US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62800" y="4800600"/>
            <a:ext cx="19159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B0F0"/>
                </a:solidFill>
                <a:latin typeface="Century Gothic" pitchFamily="34" charset="0"/>
              </a:rPr>
              <a:t>separates from the real</a:t>
            </a:r>
            <a:endParaRPr lang="en-US" sz="1200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pic>
        <p:nvPicPr>
          <p:cNvPr id="19" name="Picture 18" descr="DonaldEigl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295400"/>
            <a:ext cx="5791200" cy="2700963"/>
          </a:xfrm>
          <a:prstGeom prst="rect">
            <a:avLst/>
          </a:prstGeom>
        </p:spPr>
      </p:pic>
      <p:pic>
        <p:nvPicPr>
          <p:cNvPr id="20" name="Picture 19" descr="AtomicForceMicroscop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4015740"/>
            <a:ext cx="2286000" cy="2308860"/>
          </a:xfrm>
          <a:prstGeom prst="rect">
            <a:avLst/>
          </a:prstGeom>
        </p:spPr>
      </p:pic>
      <p:pic>
        <p:nvPicPr>
          <p:cNvPr id="21" name="Picture 20" descr="I-B-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67000" y="4038600"/>
            <a:ext cx="3527713" cy="2247900"/>
          </a:xfrm>
          <a:prstGeom prst="rect">
            <a:avLst/>
          </a:prstGeom>
        </p:spPr>
      </p:pic>
      <p:pic>
        <p:nvPicPr>
          <p:cNvPr id="22" name="Picture 21" descr="QuantumMira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1000" y="990600"/>
            <a:ext cx="2286000" cy="1714500"/>
          </a:xfrm>
          <a:prstGeom prst="rect">
            <a:avLst/>
          </a:prstGeom>
        </p:spPr>
      </p:pic>
      <p:pic>
        <p:nvPicPr>
          <p:cNvPr id="23" name="Picture 22" descr="QuantumCorra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29961" y="990600"/>
            <a:ext cx="2189839" cy="16764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57200" y="2743200"/>
            <a:ext cx="21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Quantum Mirage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05119" y="2667000"/>
            <a:ext cx="2004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Quantum Corral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26" name="Picture 25" descr="DynamicalBilliard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1000" y="4267201"/>
            <a:ext cx="2895962" cy="1524000"/>
          </a:xfrm>
          <a:prstGeom prst="rect">
            <a:avLst/>
          </a:prstGeom>
        </p:spPr>
      </p:pic>
      <p:pic>
        <p:nvPicPr>
          <p:cNvPr id="28" name="Picture 27" descr="Billiard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76600" y="4252912"/>
            <a:ext cx="2895600" cy="153828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286000" y="5867400"/>
            <a:ext cx="2250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Dynamical Billiards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8600" y="6324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entury Gothic" pitchFamily="34" charset="0"/>
              </a:rPr>
              <a:t>9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1812</TotalTime>
  <Words>904</Words>
  <Application>Microsoft Office PowerPoint</Application>
  <PresentationFormat>On-screen Show (4:3)</PresentationFormat>
  <Paragraphs>394</Paragraphs>
  <Slides>16</Slides>
  <Notes>11</Notes>
  <HiddenSlides>0</HiddenSlides>
  <MMClips>4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  <vt:variant>
        <vt:lpstr>Custom Shows</vt:lpstr>
      </vt:variant>
      <vt:variant>
        <vt:i4>1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Custom Show 1</vt:lpstr>
    </vt:vector>
  </TitlesOfParts>
  <Company>Clemson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Curtis Newbold</dc:creator>
  <cp:lastModifiedBy>Curtis Newbold</cp:lastModifiedBy>
  <cp:revision>179</cp:revision>
  <dcterms:created xsi:type="dcterms:W3CDTF">2011-03-29T18:28:14Z</dcterms:created>
  <dcterms:modified xsi:type="dcterms:W3CDTF">2011-04-04T14:54:01Z</dcterms:modified>
</cp:coreProperties>
</file>